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66" r:id="rId4"/>
    <p:sldId id="258" r:id="rId5"/>
    <p:sldId id="259" r:id="rId6"/>
    <p:sldId id="260" r:id="rId7"/>
    <p:sldId id="262" r:id="rId8"/>
    <p:sldId id="268" r:id="rId9"/>
    <p:sldId id="269" r:id="rId10"/>
    <p:sldId id="271" r:id="rId11"/>
    <p:sldId id="272" r:id="rId12"/>
    <p:sldId id="273" r:id="rId13"/>
    <p:sldId id="274" r:id="rId14"/>
    <p:sldId id="275" r:id="rId15"/>
    <p:sldId id="267" r:id="rId16"/>
    <p:sldId id="263" r:id="rId17"/>
    <p:sldId id="264" r:id="rId18"/>
    <p:sldId id="277" r:id="rId19"/>
    <p:sldId id="276" r:id="rId20"/>
    <p:sldId id="265" r:id="rId21"/>
    <p:sldId id="261" r:id="rId22"/>
  </p:sldIdLst>
  <p:sldSz cx="18288000" cy="10287000"/>
  <p:notesSz cx="6858000" cy="9144000"/>
  <p:embeddedFontLst>
    <p:embeddedFont>
      <p:font typeface="DM Serif Display" pitchFamily="2" charset="0"/>
      <p:regular r:id="rId24"/>
    </p:embeddedFont>
    <p:embeddedFont>
      <p:font typeface="Inria Serif" panose="020B0604020202020204" charset="0"/>
      <p:regular r:id="rId25"/>
    </p:embeddedFont>
    <p:embeddedFont>
      <p:font typeface="Inria Serif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5706" autoAdjust="0"/>
  </p:normalViewPr>
  <p:slideViewPr>
    <p:cSldViewPr>
      <p:cViewPr varScale="1">
        <p:scale>
          <a:sx n="61" d="100"/>
          <a:sy n="61" d="100"/>
        </p:scale>
        <p:origin x="322"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0A4225-BDDD-4184-A048-C87B9242145D}" type="datetimeFigureOut">
              <a:rPr lang="en-IN" smtClean="0"/>
              <a:t>24-11-2024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F47FC-058B-4E20-9797-DB91346C05C4}" type="slidenum">
              <a:rPr lang="en-IN" smtClean="0"/>
              <a:t>‹#›</a:t>
            </a:fld>
            <a:endParaRPr lang="en-IN"/>
          </a:p>
        </p:txBody>
      </p:sp>
    </p:spTree>
    <p:extLst>
      <p:ext uri="{BB962C8B-B14F-4D97-AF65-F5344CB8AC3E}">
        <p14:creationId xmlns:p14="http://schemas.microsoft.com/office/powerpoint/2010/main" val="3780781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5BF47FC-058B-4E20-9797-DB91346C05C4}" type="slidenum">
              <a:rPr lang="en-IN" smtClean="0"/>
              <a:t>2</a:t>
            </a:fld>
            <a:endParaRPr lang="en-IN"/>
          </a:p>
        </p:txBody>
      </p:sp>
    </p:spTree>
    <p:extLst>
      <p:ext uri="{BB962C8B-B14F-4D97-AF65-F5344CB8AC3E}">
        <p14:creationId xmlns:p14="http://schemas.microsoft.com/office/powerpoint/2010/main" val="4181313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52D242-7A73-D3F0-7ED3-DAE895B0E2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8D5044-D381-9207-7187-82C7386BE0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A58251-5656-A4DF-978A-94210F0A97C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B4C2591-C9B1-2CE4-F6A5-D03BDA97064A}"/>
              </a:ext>
            </a:extLst>
          </p:cNvPr>
          <p:cNvSpPr>
            <a:spLocks noGrp="1"/>
          </p:cNvSpPr>
          <p:nvPr>
            <p:ph type="sldNum" sz="quarter" idx="5"/>
          </p:nvPr>
        </p:nvSpPr>
        <p:spPr/>
        <p:txBody>
          <a:bodyPr/>
          <a:lstStyle/>
          <a:p>
            <a:fld id="{85BF47FC-058B-4E20-9797-DB91346C05C4}" type="slidenum">
              <a:rPr lang="en-IN" smtClean="0"/>
              <a:t>3</a:t>
            </a:fld>
            <a:endParaRPr lang="en-IN"/>
          </a:p>
        </p:txBody>
      </p:sp>
    </p:spTree>
    <p:extLst>
      <p:ext uri="{BB962C8B-B14F-4D97-AF65-F5344CB8AC3E}">
        <p14:creationId xmlns:p14="http://schemas.microsoft.com/office/powerpoint/2010/main" val="40105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grpSp>
        <p:nvGrpSpPr>
          <p:cNvPr id="2" name="Group 2"/>
          <p:cNvGrpSpPr/>
          <p:nvPr/>
        </p:nvGrpSpPr>
        <p:grpSpPr>
          <a:xfrm>
            <a:off x="0" y="2993608"/>
            <a:ext cx="18288000" cy="2688984"/>
            <a:chOff x="0" y="0"/>
            <a:chExt cx="5157178" cy="708210"/>
          </a:xfrm>
        </p:grpSpPr>
        <p:sp>
          <p:nvSpPr>
            <p:cNvPr id="3" name="Freeform 3"/>
            <p:cNvSpPr/>
            <p:nvPr/>
          </p:nvSpPr>
          <p:spPr>
            <a:xfrm>
              <a:off x="0" y="0"/>
              <a:ext cx="5157177" cy="708210"/>
            </a:xfrm>
            <a:custGeom>
              <a:avLst/>
              <a:gdLst/>
              <a:ahLst/>
              <a:cxnLst/>
              <a:rect l="l" t="t" r="r" b="b"/>
              <a:pathLst>
                <a:path w="5157177" h="708210">
                  <a:moveTo>
                    <a:pt x="0" y="0"/>
                  </a:moveTo>
                  <a:lnTo>
                    <a:pt x="5157177" y="0"/>
                  </a:lnTo>
                  <a:lnTo>
                    <a:pt x="5157177" y="708210"/>
                  </a:lnTo>
                  <a:lnTo>
                    <a:pt x="0" y="708210"/>
                  </a:lnTo>
                  <a:close/>
                </a:path>
              </a:pathLst>
            </a:custGeom>
            <a:solidFill>
              <a:srgbClr val="F1B6B0"/>
            </a:solidFill>
          </p:spPr>
        </p:sp>
        <p:sp>
          <p:nvSpPr>
            <p:cNvPr id="4" name="TextBox 4"/>
            <p:cNvSpPr txBox="1"/>
            <p:nvPr/>
          </p:nvSpPr>
          <p:spPr>
            <a:xfrm>
              <a:off x="0" y="-38100"/>
              <a:ext cx="5157178" cy="74631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895600" y="2922887"/>
            <a:ext cx="12189917" cy="2845907"/>
          </a:xfrm>
          <a:prstGeom prst="rect">
            <a:avLst/>
          </a:prstGeom>
        </p:spPr>
        <p:txBody>
          <a:bodyPr lIns="0" tIns="0" rIns="0" bIns="0" rtlCol="0" anchor="t">
            <a:spAutoFit/>
          </a:bodyPr>
          <a:lstStyle/>
          <a:p>
            <a:pPr algn="ctr">
              <a:lnSpc>
                <a:spcPts val="7484"/>
              </a:lnSpc>
            </a:pPr>
            <a:r>
              <a:rPr lang="en-US" sz="5345" dirty="0">
                <a:solidFill>
                  <a:srgbClr val="423734"/>
                </a:solidFill>
                <a:latin typeface="DM Serif Display"/>
                <a:ea typeface="DM Serif Display"/>
                <a:cs typeface="DM Serif Display"/>
                <a:sym typeface="DM Serif Display"/>
              </a:rPr>
              <a:t>Bracketing Image Restoration </a:t>
            </a:r>
          </a:p>
          <a:p>
            <a:pPr algn="ctr">
              <a:lnSpc>
                <a:spcPts val="7484"/>
              </a:lnSpc>
            </a:pPr>
            <a:r>
              <a:rPr lang="en-US" sz="5345" dirty="0">
                <a:solidFill>
                  <a:srgbClr val="423734"/>
                </a:solidFill>
                <a:latin typeface="DM Serif Display"/>
                <a:ea typeface="DM Serif Display"/>
                <a:cs typeface="DM Serif Display"/>
                <a:sym typeface="DM Serif Display"/>
              </a:rPr>
              <a:t>and </a:t>
            </a:r>
          </a:p>
          <a:p>
            <a:pPr algn="ctr">
              <a:lnSpc>
                <a:spcPts val="7484"/>
              </a:lnSpc>
            </a:pPr>
            <a:r>
              <a:rPr lang="en-US" sz="5345" dirty="0">
                <a:solidFill>
                  <a:srgbClr val="423734"/>
                </a:solidFill>
                <a:latin typeface="DM Serif Display"/>
                <a:ea typeface="DM Serif Display"/>
                <a:cs typeface="DM Serif Display"/>
                <a:sym typeface="DM Serif Display"/>
              </a:rPr>
              <a:t>Enhancement</a:t>
            </a:r>
          </a:p>
        </p:txBody>
      </p:sp>
      <p:sp>
        <p:nvSpPr>
          <p:cNvPr id="6" name="TextBox 6"/>
          <p:cNvSpPr txBox="1"/>
          <p:nvPr/>
        </p:nvSpPr>
        <p:spPr>
          <a:xfrm>
            <a:off x="12135325" y="7687360"/>
            <a:ext cx="6612150" cy="1827808"/>
          </a:xfrm>
          <a:prstGeom prst="rect">
            <a:avLst/>
          </a:prstGeom>
        </p:spPr>
        <p:txBody>
          <a:bodyPr lIns="0" tIns="0" rIns="0" bIns="0" rtlCol="0" anchor="t">
            <a:spAutoFit/>
          </a:bodyPr>
          <a:lstStyle/>
          <a:p>
            <a:pPr algn="l">
              <a:lnSpc>
                <a:spcPts val="4863"/>
              </a:lnSpc>
            </a:pPr>
            <a:r>
              <a:rPr lang="en-US" sz="3200" b="1" dirty="0">
                <a:solidFill>
                  <a:srgbClr val="423734"/>
                </a:solidFill>
                <a:latin typeface="Inria Serif Bold"/>
                <a:ea typeface="Inria Serif Bold"/>
                <a:cs typeface="Inria Serif Bold"/>
                <a:sym typeface="Inria Serif Bold"/>
              </a:rPr>
              <a:t>Team Members : </a:t>
            </a:r>
          </a:p>
          <a:p>
            <a:pPr>
              <a:lnSpc>
                <a:spcPts val="4863"/>
              </a:lnSpc>
            </a:pPr>
            <a:r>
              <a:rPr lang="en-US" sz="3200" dirty="0">
                <a:solidFill>
                  <a:srgbClr val="423734"/>
                </a:solidFill>
                <a:latin typeface="Inria Serif"/>
                <a:ea typeface="Inria Serif"/>
                <a:cs typeface="Inria Serif"/>
                <a:sym typeface="Inria Serif"/>
              </a:rPr>
              <a:t>Vinthya R </a:t>
            </a:r>
            <a:r>
              <a:rPr lang="en-US" sz="3200" dirty="0" err="1">
                <a:solidFill>
                  <a:srgbClr val="423734"/>
                </a:solidFill>
                <a:latin typeface="Inria Serif"/>
                <a:ea typeface="Inria Serif"/>
                <a:cs typeface="Inria Serif"/>
                <a:sym typeface="Inria Serif"/>
              </a:rPr>
              <a:t>R</a:t>
            </a:r>
            <a:r>
              <a:rPr lang="en-US" sz="3200" dirty="0">
                <a:solidFill>
                  <a:srgbClr val="423734"/>
                </a:solidFill>
                <a:latin typeface="Inria Serif"/>
                <a:ea typeface="Inria Serif"/>
                <a:cs typeface="Inria Serif"/>
                <a:sym typeface="Inria Serif"/>
              </a:rPr>
              <a:t> (21BCE5230)</a:t>
            </a:r>
            <a:endParaRPr lang="en-US" sz="3200" b="1" dirty="0">
              <a:solidFill>
                <a:srgbClr val="423734"/>
              </a:solidFill>
              <a:latin typeface="Inria Serif Bold"/>
              <a:ea typeface="Inria Serif Bold"/>
              <a:cs typeface="Inria Serif Bold"/>
              <a:sym typeface="Inria Serif Bold"/>
            </a:endParaRPr>
          </a:p>
          <a:p>
            <a:pPr algn="l">
              <a:lnSpc>
                <a:spcPts val="4863"/>
              </a:lnSpc>
            </a:pPr>
            <a:r>
              <a:rPr lang="en-US" sz="3200" dirty="0">
                <a:solidFill>
                  <a:srgbClr val="423734"/>
                </a:solidFill>
                <a:latin typeface="Inria Serif"/>
                <a:ea typeface="Inria Serif"/>
                <a:cs typeface="Inria Serif"/>
                <a:sym typeface="Inria Serif"/>
              </a:rPr>
              <a:t>Aditi Padma R P (21BCE1473)</a:t>
            </a:r>
          </a:p>
        </p:txBody>
      </p:sp>
      <p:sp>
        <p:nvSpPr>
          <p:cNvPr id="9" name="TextBox 9"/>
          <p:cNvSpPr txBox="1"/>
          <p:nvPr/>
        </p:nvSpPr>
        <p:spPr>
          <a:xfrm>
            <a:off x="5180558" y="273125"/>
            <a:ext cx="7620000" cy="1827808"/>
          </a:xfrm>
          <a:prstGeom prst="rect">
            <a:avLst/>
          </a:prstGeom>
        </p:spPr>
        <p:txBody>
          <a:bodyPr wrap="square" lIns="0" tIns="0" rIns="0" bIns="0" rtlCol="0" anchor="t">
            <a:spAutoFit/>
          </a:bodyPr>
          <a:lstStyle/>
          <a:p>
            <a:pPr algn="ctr">
              <a:lnSpc>
                <a:spcPts val="4858"/>
              </a:lnSpc>
            </a:pPr>
            <a:r>
              <a:rPr lang="en-US" sz="3200" b="1" dirty="0">
                <a:solidFill>
                  <a:srgbClr val="423734"/>
                </a:solidFill>
                <a:latin typeface="Inria Serif Bold"/>
                <a:ea typeface="Inria Serif Bold"/>
                <a:cs typeface="Inria Serif Bold"/>
                <a:sym typeface="Inria Serif Bold"/>
              </a:rPr>
              <a:t>BCSE403L  </a:t>
            </a:r>
          </a:p>
          <a:p>
            <a:pPr algn="ctr">
              <a:lnSpc>
                <a:spcPts val="4858"/>
              </a:lnSpc>
            </a:pPr>
            <a:r>
              <a:rPr lang="en-US" sz="3200" b="1" dirty="0">
                <a:solidFill>
                  <a:srgbClr val="423734"/>
                </a:solidFill>
                <a:latin typeface="Inria Serif"/>
                <a:ea typeface="Inria Serif"/>
                <a:cs typeface="Inria Serif"/>
                <a:sym typeface="Inria Serif"/>
              </a:rPr>
              <a:t>Digital Image Processing</a:t>
            </a:r>
          </a:p>
          <a:p>
            <a:pPr algn="ctr">
              <a:lnSpc>
                <a:spcPts val="4858"/>
              </a:lnSpc>
            </a:pPr>
            <a:r>
              <a:rPr lang="en-US" sz="3200" b="1" dirty="0">
                <a:solidFill>
                  <a:srgbClr val="423734"/>
                </a:solidFill>
                <a:latin typeface="Inria Serif"/>
                <a:ea typeface="Inria Serif"/>
                <a:cs typeface="Inria Serif"/>
                <a:sym typeface="Inria Serif"/>
              </a:rPr>
              <a:t>Digital Assignment - 1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25C53C92-CB12-E0B6-E5A7-4E0A25CDDF1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B899501-9FD5-67EB-C557-8C6AA7458AF4}"/>
              </a:ext>
            </a:extLst>
          </p:cNvPr>
          <p:cNvSpPr txBox="1"/>
          <p:nvPr/>
        </p:nvSpPr>
        <p:spPr>
          <a:xfrm>
            <a:off x="2341897" y="1855797"/>
            <a:ext cx="13465158" cy="4924425"/>
          </a:xfrm>
          <a:prstGeom prst="rect">
            <a:avLst/>
          </a:prstGeom>
        </p:spPr>
        <p:txBody>
          <a:bodyPr lIns="0" tIns="0" rIns="0" bIns="0" rtlCol="0" anchor="t">
            <a:spAutoFit/>
          </a:bodyPr>
          <a:lstStyle/>
          <a:p>
            <a:pPr algn="l"/>
            <a:r>
              <a:rPr lang="en-US" sz="3200" b="1" i="0" dirty="0">
                <a:solidFill>
                  <a:srgbClr val="1F2328"/>
                </a:solidFill>
                <a:effectLst/>
                <a:latin typeface="-apple-system"/>
              </a:rPr>
              <a:t>2. CNN-Based Image Enhancement:</a:t>
            </a:r>
            <a:endParaRPr lang="en-US" sz="3200" b="0" i="0" dirty="0">
              <a:solidFill>
                <a:srgbClr val="1F2328"/>
              </a:solidFill>
              <a:effectLst/>
              <a:latin typeface="-apple-system"/>
            </a:endParaRPr>
          </a:p>
          <a:p>
            <a:pPr algn="l"/>
            <a:r>
              <a:rPr lang="en-US" sz="3200" b="0" i="0" dirty="0">
                <a:solidFill>
                  <a:srgbClr val="1F2328"/>
                </a:solidFill>
                <a:effectLst/>
                <a:latin typeface="-apple-system"/>
              </a:rPr>
              <a:t>A custom neural network model restores noisy and low-light images. Uses a combination of convolutional layers and residual connections for enhanced performance.</a:t>
            </a:r>
          </a:p>
          <a:p>
            <a:pPr algn="l"/>
            <a:r>
              <a:rPr lang="en-US" sz="3200" b="1" i="0" dirty="0">
                <a:solidFill>
                  <a:srgbClr val="1F2328"/>
                </a:solidFill>
                <a:effectLst/>
                <a:latin typeface="-apple-system"/>
              </a:rPr>
              <a:t>Visualization:</a:t>
            </a:r>
            <a:endParaRPr lang="en-US" sz="3200" b="0" i="0" dirty="0">
              <a:solidFill>
                <a:srgbClr val="1F2328"/>
              </a:solidFill>
              <a:effectLst/>
              <a:latin typeface="-apple-system"/>
            </a:endParaRPr>
          </a:p>
          <a:p>
            <a:pPr algn="l"/>
            <a:r>
              <a:rPr lang="en-US" sz="3200" b="0" i="0" dirty="0">
                <a:solidFill>
                  <a:srgbClr val="1F2328"/>
                </a:solidFill>
                <a:effectLst/>
                <a:latin typeface="-apple-system"/>
              </a:rPr>
              <a:t>Compares original, noisy, and restored images side-by-side.</a:t>
            </a:r>
          </a:p>
          <a:p>
            <a:pPr algn="l"/>
            <a:endParaRPr lang="en-US" sz="3200" dirty="0">
              <a:solidFill>
                <a:srgbClr val="1F2328"/>
              </a:solidFill>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CD15C23E-F99F-3A71-8206-55C9181DD963}"/>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4" name="Picture 3">
            <a:extLst>
              <a:ext uri="{FF2B5EF4-FFF2-40B4-BE49-F238E27FC236}">
                <a16:creationId xmlns:a16="http://schemas.microsoft.com/office/drawing/2014/main" id="{E6FAD843-5229-1397-2CDA-26AE4CC27BFB}"/>
              </a:ext>
            </a:extLst>
          </p:cNvPr>
          <p:cNvPicPr>
            <a:picLocks noChangeAspect="1"/>
          </p:cNvPicPr>
          <p:nvPr/>
        </p:nvPicPr>
        <p:blipFill>
          <a:blip r:embed="rId2"/>
          <a:stretch>
            <a:fillRect/>
          </a:stretch>
        </p:blipFill>
        <p:spPr>
          <a:xfrm>
            <a:off x="1524000" y="5143500"/>
            <a:ext cx="7620000" cy="4724400"/>
          </a:xfrm>
          <a:prstGeom prst="rect">
            <a:avLst/>
          </a:prstGeom>
        </p:spPr>
      </p:pic>
      <p:pic>
        <p:nvPicPr>
          <p:cNvPr id="9" name="Picture 8">
            <a:extLst>
              <a:ext uri="{FF2B5EF4-FFF2-40B4-BE49-F238E27FC236}">
                <a16:creationId xmlns:a16="http://schemas.microsoft.com/office/drawing/2014/main" id="{E4D44512-37CA-112B-E849-AC0EF5A12B2F}"/>
              </a:ext>
            </a:extLst>
          </p:cNvPr>
          <p:cNvPicPr>
            <a:picLocks noChangeAspect="1"/>
          </p:cNvPicPr>
          <p:nvPr/>
        </p:nvPicPr>
        <p:blipFill>
          <a:blip r:embed="rId3"/>
          <a:stretch>
            <a:fillRect/>
          </a:stretch>
        </p:blipFill>
        <p:spPr>
          <a:xfrm>
            <a:off x="9677400" y="4838701"/>
            <a:ext cx="7239000" cy="5029200"/>
          </a:xfrm>
          <a:prstGeom prst="rect">
            <a:avLst/>
          </a:prstGeom>
        </p:spPr>
      </p:pic>
    </p:spTree>
    <p:extLst>
      <p:ext uri="{BB962C8B-B14F-4D97-AF65-F5344CB8AC3E}">
        <p14:creationId xmlns:p14="http://schemas.microsoft.com/office/powerpoint/2010/main" val="731058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98B3E824-B5DE-9062-7926-F3C398EDF4D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B8E1A6D4-FBC8-B06A-231F-4F29723B95E9}"/>
              </a:ext>
            </a:extLst>
          </p:cNvPr>
          <p:cNvSpPr txBox="1"/>
          <p:nvPr/>
        </p:nvSpPr>
        <p:spPr>
          <a:xfrm>
            <a:off x="2341897" y="1855797"/>
            <a:ext cx="13465158" cy="1477328"/>
          </a:xfrm>
          <a:prstGeom prst="rect">
            <a:avLst/>
          </a:prstGeom>
        </p:spPr>
        <p:txBody>
          <a:bodyPr lIns="0" tIns="0" rIns="0" bIns="0" rtlCol="0" anchor="t">
            <a:spAutoFit/>
          </a:bodyPr>
          <a:lstStyle/>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52DB3130-8472-3F94-5814-C8B06A484735}"/>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3" name="Picture 2">
            <a:extLst>
              <a:ext uri="{FF2B5EF4-FFF2-40B4-BE49-F238E27FC236}">
                <a16:creationId xmlns:a16="http://schemas.microsoft.com/office/drawing/2014/main" id="{C87EE9F0-9254-C763-91D6-2802675AD8D9}"/>
              </a:ext>
            </a:extLst>
          </p:cNvPr>
          <p:cNvPicPr>
            <a:picLocks noChangeAspect="1"/>
          </p:cNvPicPr>
          <p:nvPr/>
        </p:nvPicPr>
        <p:blipFill>
          <a:blip r:embed="rId2"/>
          <a:stretch>
            <a:fillRect/>
          </a:stretch>
        </p:blipFill>
        <p:spPr>
          <a:xfrm>
            <a:off x="152400" y="1158548"/>
            <a:ext cx="8830907" cy="8935697"/>
          </a:xfrm>
          <a:prstGeom prst="rect">
            <a:avLst/>
          </a:prstGeom>
        </p:spPr>
      </p:pic>
      <p:pic>
        <p:nvPicPr>
          <p:cNvPr id="6" name="Picture 5">
            <a:extLst>
              <a:ext uri="{FF2B5EF4-FFF2-40B4-BE49-F238E27FC236}">
                <a16:creationId xmlns:a16="http://schemas.microsoft.com/office/drawing/2014/main" id="{D9F9BDA0-74C5-8CC5-1F6D-9046BBE33F42}"/>
              </a:ext>
            </a:extLst>
          </p:cNvPr>
          <p:cNvPicPr>
            <a:picLocks noChangeAspect="1"/>
          </p:cNvPicPr>
          <p:nvPr/>
        </p:nvPicPr>
        <p:blipFill>
          <a:blip r:embed="rId3"/>
          <a:stretch>
            <a:fillRect/>
          </a:stretch>
        </p:blipFill>
        <p:spPr>
          <a:xfrm>
            <a:off x="9241195" y="1133148"/>
            <a:ext cx="8630854" cy="8961097"/>
          </a:xfrm>
          <a:prstGeom prst="rect">
            <a:avLst/>
          </a:prstGeom>
        </p:spPr>
      </p:pic>
    </p:spTree>
    <p:extLst>
      <p:ext uri="{BB962C8B-B14F-4D97-AF65-F5344CB8AC3E}">
        <p14:creationId xmlns:p14="http://schemas.microsoft.com/office/powerpoint/2010/main" val="2414073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A23C3CCA-9469-38FF-B250-83F5F5ED890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D98B65AD-B3F1-C725-5453-B7289FF44BC5}"/>
              </a:ext>
            </a:extLst>
          </p:cNvPr>
          <p:cNvSpPr txBox="1"/>
          <p:nvPr/>
        </p:nvSpPr>
        <p:spPr>
          <a:xfrm>
            <a:off x="2341897" y="1855797"/>
            <a:ext cx="13465158" cy="4431983"/>
          </a:xfrm>
          <a:prstGeom prst="rect">
            <a:avLst/>
          </a:prstGeom>
        </p:spPr>
        <p:txBody>
          <a:bodyPr lIns="0" tIns="0" rIns="0" bIns="0" rtlCol="0" anchor="t">
            <a:spAutoFit/>
          </a:bodyPr>
          <a:lstStyle/>
          <a:p>
            <a:pPr algn="l"/>
            <a:r>
              <a:rPr lang="en-US" sz="3200" b="1" dirty="0">
                <a:solidFill>
                  <a:srgbClr val="1F2328"/>
                </a:solidFill>
                <a:latin typeface="-apple-system"/>
              </a:rPr>
              <a:t>3. </a:t>
            </a:r>
            <a:r>
              <a:rPr lang="en-US" sz="3200" b="1" i="0" dirty="0">
                <a:solidFill>
                  <a:srgbClr val="1F2328"/>
                </a:solidFill>
                <a:effectLst/>
                <a:latin typeface="-apple-system"/>
              </a:rPr>
              <a:t> </a:t>
            </a:r>
            <a:r>
              <a:rPr lang="en-US" sz="3200" b="1" i="1" dirty="0">
                <a:solidFill>
                  <a:srgbClr val="1F2328"/>
                </a:solidFill>
                <a:effectLst/>
                <a:latin typeface="-apple-system"/>
              </a:rPr>
              <a:t>Model Architecture</a:t>
            </a:r>
            <a:r>
              <a:rPr lang="en-US" sz="3200" b="0" i="0" dirty="0">
                <a:solidFill>
                  <a:srgbClr val="1F2328"/>
                </a:solidFill>
                <a:effectLst/>
                <a:latin typeface="-apple-system"/>
              </a:rPr>
              <a:t> The image enhancement model consists of:</a:t>
            </a:r>
          </a:p>
          <a:p>
            <a:pPr algn="l"/>
            <a:r>
              <a:rPr lang="en-US" sz="3200" b="0" i="0" dirty="0">
                <a:solidFill>
                  <a:srgbClr val="1F2328"/>
                </a:solidFill>
                <a:effectLst/>
                <a:latin typeface="-apple-system"/>
              </a:rPr>
              <a:t>Multiple convolutional layers with </a:t>
            </a:r>
            <a:r>
              <a:rPr lang="en-US" sz="3200" b="0" i="0" dirty="0" err="1">
                <a:solidFill>
                  <a:srgbClr val="1F2328"/>
                </a:solidFill>
                <a:effectLst/>
                <a:latin typeface="-apple-system"/>
              </a:rPr>
              <a:t>ReLU</a:t>
            </a:r>
            <a:r>
              <a:rPr lang="en-US" sz="3200" b="0" i="0" dirty="0">
                <a:solidFill>
                  <a:srgbClr val="1F2328"/>
                </a:solidFill>
                <a:effectLst/>
                <a:latin typeface="-apple-system"/>
              </a:rPr>
              <a:t> activation. Residual connections to preserve important features. Final convolutional layer with a sigmoid activation function for output scaling. Loss Function: Mean Squared Error (MSE) Optimizer: Adam (Learning rate: 0.001)</a:t>
            </a:r>
          </a:p>
          <a:p>
            <a:pPr algn="l"/>
            <a:endParaRPr lang="en-US" sz="3200" dirty="0">
              <a:solidFill>
                <a:srgbClr val="1F2328"/>
              </a:solidFill>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EC73C670-6233-8454-33FA-0AE7A760157A}"/>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3" name="Picture 2">
            <a:extLst>
              <a:ext uri="{FF2B5EF4-FFF2-40B4-BE49-F238E27FC236}">
                <a16:creationId xmlns:a16="http://schemas.microsoft.com/office/drawing/2014/main" id="{998EC920-D57A-88F3-0113-E20D5B69F966}"/>
              </a:ext>
            </a:extLst>
          </p:cNvPr>
          <p:cNvPicPr>
            <a:picLocks noChangeAspect="1"/>
          </p:cNvPicPr>
          <p:nvPr/>
        </p:nvPicPr>
        <p:blipFill>
          <a:blip r:embed="rId2"/>
          <a:stretch>
            <a:fillRect/>
          </a:stretch>
        </p:blipFill>
        <p:spPr>
          <a:xfrm>
            <a:off x="685800" y="4610100"/>
            <a:ext cx="8059275" cy="3962400"/>
          </a:xfrm>
          <a:prstGeom prst="rect">
            <a:avLst/>
          </a:prstGeom>
        </p:spPr>
      </p:pic>
      <p:pic>
        <p:nvPicPr>
          <p:cNvPr id="6" name="Picture 5">
            <a:extLst>
              <a:ext uri="{FF2B5EF4-FFF2-40B4-BE49-F238E27FC236}">
                <a16:creationId xmlns:a16="http://schemas.microsoft.com/office/drawing/2014/main" id="{23D048CF-49E8-FA44-2B84-C4D520EC76CB}"/>
              </a:ext>
            </a:extLst>
          </p:cNvPr>
          <p:cNvPicPr>
            <a:picLocks noChangeAspect="1"/>
          </p:cNvPicPr>
          <p:nvPr/>
        </p:nvPicPr>
        <p:blipFill>
          <a:blip r:embed="rId3"/>
          <a:stretch>
            <a:fillRect/>
          </a:stretch>
        </p:blipFill>
        <p:spPr>
          <a:xfrm>
            <a:off x="8915400" y="4495507"/>
            <a:ext cx="9220200" cy="4191585"/>
          </a:xfrm>
          <a:prstGeom prst="rect">
            <a:avLst/>
          </a:prstGeom>
        </p:spPr>
      </p:pic>
    </p:spTree>
    <p:extLst>
      <p:ext uri="{BB962C8B-B14F-4D97-AF65-F5344CB8AC3E}">
        <p14:creationId xmlns:p14="http://schemas.microsoft.com/office/powerpoint/2010/main" val="3492005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AE7711ED-F2D5-44F1-B7FE-6D5E16033673}"/>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BA80BACA-1D39-BED4-EEB4-3EC389980C48}"/>
              </a:ext>
            </a:extLst>
          </p:cNvPr>
          <p:cNvSpPr txBox="1"/>
          <p:nvPr/>
        </p:nvSpPr>
        <p:spPr>
          <a:xfrm>
            <a:off x="2341897" y="1855797"/>
            <a:ext cx="13465158" cy="1969770"/>
          </a:xfrm>
          <a:prstGeom prst="rect">
            <a:avLst/>
          </a:prstGeom>
        </p:spPr>
        <p:txBody>
          <a:bodyPr lIns="0" tIns="0" rIns="0" bIns="0" rtlCol="0" anchor="t">
            <a:spAutoFit/>
          </a:bodyPr>
          <a:lstStyle/>
          <a:p>
            <a:pPr algn="l"/>
            <a:endParaRPr lang="en-US" sz="3200" dirty="0">
              <a:solidFill>
                <a:srgbClr val="1F2328"/>
              </a:solidFill>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86062390-C1FD-5E08-F8BB-A9DA5AC20874}"/>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4" name="Picture 3">
            <a:extLst>
              <a:ext uri="{FF2B5EF4-FFF2-40B4-BE49-F238E27FC236}">
                <a16:creationId xmlns:a16="http://schemas.microsoft.com/office/drawing/2014/main" id="{C986FF86-109D-44FB-FA33-B76FED2165ED}"/>
              </a:ext>
            </a:extLst>
          </p:cNvPr>
          <p:cNvPicPr>
            <a:picLocks noChangeAspect="1"/>
          </p:cNvPicPr>
          <p:nvPr/>
        </p:nvPicPr>
        <p:blipFill>
          <a:blip r:embed="rId2"/>
          <a:stretch>
            <a:fillRect/>
          </a:stretch>
        </p:blipFill>
        <p:spPr>
          <a:xfrm>
            <a:off x="1066800" y="1638300"/>
            <a:ext cx="9459645" cy="7602011"/>
          </a:xfrm>
          <a:prstGeom prst="rect">
            <a:avLst/>
          </a:prstGeom>
        </p:spPr>
      </p:pic>
      <p:pic>
        <p:nvPicPr>
          <p:cNvPr id="9" name="Picture 8">
            <a:extLst>
              <a:ext uri="{FF2B5EF4-FFF2-40B4-BE49-F238E27FC236}">
                <a16:creationId xmlns:a16="http://schemas.microsoft.com/office/drawing/2014/main" id="{46AEDF36-66CE-2D15-6BC0-695FD1F45365}"/>
              </a:ext>
            </a:extLst>
          </p:cNvPr>
          <p:cNvPicPr>
            <a:picLocks noChangeAspect="1"/>
          </p:cNvPicPr>
          <p:nvPr/>
        </p:nvPicPr>
        <p:blipFill>
          <a:blip r:embed="rId3"/>
          <a:stretch>
            <a:fillRect/>
          </a:stretch>
        </p:blipFill>
        <p:spPr>
          <a:xfrm>
            <a:off x="11049000" y="2403873"/>
            <a:ext cx="6620799" cy="1038370"/>
          </a:xfrm>
          <a:prstGeom prst="rect">
            <a:avLst/>
          </a:prstGeom>
        </p:spPr>
      </p:pic>
    </p:spTree>
    <p:extLst>
      <p:ext uri="{BB962C8B-B14F-4D97-AF65-F5344CB8AC3E}">
        <p14:creationId xmlns:p14="http://schemas.microsoft.com/office/powerpoint/2010/main" val="3896094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328DC403-2793-2A71-489C-F441E468F31A}"/>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A754CD5-B212-09BC-54EA-F22C094D9F09}"/>
              </a:ext>
            </a:extLst>
          </p:cNvPr>
          <p:cNvSpPr txBox="1"/>
          <p:nvPr/>
        </p:nvSpPr>
        <p:spPr>
          <a:xfrm>
            <a:off x="2341897" y="1855797"/>
            <a:ext cx="13465158" cy="1969770"/>
          </a:xfrm>
          <a:prstGeom prst="rect">
            <a:avLst/>
          </a:prstGeom>
        </p:spPr>
        <p:txBody>
          <a:bodyPr lIns="0" tIns="0" rIns="0" bIns="0" rtlCol="0" anchor="t">
            <a:spAutoFit/>
          </a:bodyPr>
          <a:lstStyle/>
          <a:p>
            <a:pPr algn="l"/>
            <a:endParaRPr lang="en-US" sz="3200" dirty="0">
              <a:solidFill>
                <a:srgbClr val="1F2328"/>
              </a:solidFill>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4C22CE12-CF1B-1442-C48D-6BBE8524CC43}"/>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3" name="Picture 2">
            <a:extLst>
              <a:ext uri="{FF2B5EF4-FFF2-40B4-BE49-F238E27FC236}">
                <a16:creationId xmlns:a16="http://schemas.microsoft.com/office/drawing/2014/main" id="{F8C27988-678C-3748-80E4-3B3F0758B05D}"/>
              </a:ext>
            </a:extLst>
          </p:cNvPr>
          <p:cNvPicPr>
            <a:picLocks noChangeAspect="1"/>
          </p:cNvPicPr>
          <p:nvPr/>
        </p:nvPicPr>
        <p:blipFill>
          <a:blip r:embed="rId2"/>
          <a:stretch>
            <a:fillRect/>
          </a:stretch>
        </p:blipFill>
        <p:spPr>
          <a:xfrm>
            <a:off x="2341897" y="1206445"/>
            <a:ext cx="13727441" cy="8526065"/>
          </a:xfrm>
          <a:prstGeom prst="rect">
            <a:avLst/>
          </a:prstGeom>
        </p:spPr>
      </p:pic>
    </p:spTree>
    <p:extLst>
      <p:ext uri="{BB962C8B-B14F-4D97-AF65-F5344CB8AC3E}">
        <p14:creationId xmlns:p14="http://schemas.microsoft.com/office/powerpoint/2010/main" val="22359996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B09EBE40-4FA3-4547-1523-D58806C442B5}"/>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2ECA5B02-F422-4CFA-EBB5-642E5E77AD8E}"/>
              </a:ext>
            </a:extLst>
          </p:cNvPr>
          <p:cNvSpPr txBox="1"/>
          <p:nvPr/>
        </p:nvSpPr>
        <p:spPr>
          <a:xfrm>
            <a:off x="4870999" y="114300"/>
            <a:ext cx="8406953"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MODULES</a:t>
            </a:r>
          </a:p>
        </p:txBody>
      </p:sp>
      <p:pic>
        <p:nvPicPr>
          <p:cNvPr id="3" name="Picture 2">
            <a:extLst>
              <a:ext uri="{FF2B5EF4-FFF2-40B4-BE49-F238E27FC236}">
                <a16:creationId xmlns:a16="http://schemas.microsoft.com/office/drawing/2014/main" id="{2FABE2AE-FE9D-1318-9439-B14A50D1BA84}"/>
              </a:ext>
            </a:extLst>
          </p:cNvPr>
          <p:cNvPicPr>
            <a:picLocks noChangeAspect="1"/>
          </p:cNvPicPr>
          <p:nvPr/>
        </p:nvPicPr>
        <p:blipFill>
          <a:blip r:embed="rId2"/>
          <a:stretch>
            <a:fillRect/>
          </a:stretch>
        </p:blipFill>
        <p:spPr>
          <a:xfrm>
            <a:off x="6064575" y="1409700"/>
            <a:ext cx="6019799" cy="8382000"/>
          </a:xfrm>
          <a:prstGeom prst="rect">
            <a:avLst/>
          </a:prstGeom>
        </p:spPr>
      </p:pic>
    </p:spTree>
    <p:extLst>
      <p:ext uri="{BB962C8B-B14F-4D97-AF65-F5344CB8AC3E}">
        <p14:creationId xmlns:p14="http://schemas.microsoft.com/office/powerpoint/2010/main" val="1750317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1FFCA358-7B3F-2D3D-7A36-807F9CC6FA4C}"/>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4AE0BE6B-9761-BF6E-4FA1-FC311213AB9E}"/>
              </a:ext>
            </a:extLst>
          </p:cNvPr>
          <p:cNvSpPr txBox="1"/>
          <p:nvPr/>
        </p:nvSpPr>
        <p:spPr>
          <a:xfrm>
            <a:off x="4149999" y="114300"/>
            <a:ext cx="105566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CHALLENGES &amp; LIMITATIONS</a:t>
            </a:r>
          </a:p>
        </p:txBody>
      </p:sp>
      <p:sp>
        <p:nvSpPr>
          <p:cNvPr id="4" name="TextBox 3">
            <a:extLst>
              <a:ext uri="{FF2B5EF4-FFF2-40B4-BE49-F238E27FC236}">
                <a16:creationId xmlns:a16="http://schemas.microsoft.com/office/drawing/2014/main" id="{02C5DDB2-DE51-0F1A-2335-B9893D51A8B8}"/>
              </a:ext>
            </a:extLst>
          </p:cNvPr>
          <p:cNvSpPr txBox="1"/>
          <p:nvPr/>
        </p:nvSpPr>
        <p:spPr>
          <a:xfrm>
            <a:off x="2057400" y="2171700"/>
            <a:ext cx="14325600" cy="7591758"/>
          </a:xfrm>
          <a:prstGeom prst="rect">
            <a:avLst/>
          </a:prstGeom>
          <a:noFill/>
        </p:spPr>
        <p:txBody>
          <a:bodyPr wrap="square" rtlCol="0">
            <a:spAutoFit/>
          </a:bodyPr>
          <a:lstStyle/>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Computational Intensity: Bracketing requires processing multiple exposures, which increases the computational load. Real-time processing can be challenging with current methods.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Memory Requirements: Handling high-resolution multi-exposure images simultaneously requires significant memory, especially when using advanced neural networks.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Frame Misalignment: Even slight movement between exposures can lead to misalignment, causing artifacts in the merged image. Ensuring accurate alignment is critical yet challenging, especially in real-world, handheld scenarios.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Generalization to Diverse Lighting: While synthetic datasets are used for training, real-world lighting variations can differ greatly, potentially limiting the model's ability to generalize. This could affect performance in diverse conditions like extreme low light or backlighting.</a:t>
            </a:r>
          </a:p>
        </p:txBody>
      </p:sp>
    </p:spTree>
    <p:extLst>
      <p:ext uri="{BB962C8B-B14F-4D97-AF65-F5344CB8AC3E}">
        <p14:creationId xmlns:p14="http://schemas.microsoft.com/office/powerpoint/2010/main" val="3276232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6BF6DE21-6374-0700-00ED-A50FA52F6679}"/>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69BDA462-A22A-5BB5-A663-C4020F68A384}"/>
              </a:ext>
            </a:extLst>
          </p:cNvPr>
          <p:cNvSpPr txBox="1"/>
          <p:nvPr/>
        </p:nvSpPr>
        <p:spPr>
          <a:xfrm>
            <a:off x="4149999" y="114300"/>
            <a:ext cx="9988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EXPECTED OUTCOMES</a:t>
            </a:r>
          </a:p>
        </p:txBody>
      </p:sp>
      <p:sp>
        <p:nvSpPr>
          <p:cNvPr id="4" name="TextBox 3">
            <a:extLst>
              <a:ext uri="{FF2B5EF4-FFF2-40B4-BE49-F238E27FC236}">
                <a16:creationId xmlns:a16="http://schemas.microsoft.com/office/drawing/2014/main" id="{3F86C82C-89B7-C1F7-5C33-D2F4D2EBCEE8}"/>
              </a:ext>
            </a:extLst>
          </p:cNvPr>
          <p:cNvSpPr txBox="1"/>
          <p:nvPr/>
        </p:nvSpPr>
        <p:spPr>
          <a:xfrm>
            <a:off x="2057400" y="2171700"/>
            <a:ext cx="14325600" cy="7591758"/>
          </a:xfrm>
          <a:prstGeom prst="rect">
            <a:avLst/>
          </a:prstGeom>
          <a:noFill/>
        </p:spPr>
        <p:txBody>
          <a:bodyPr wrap="square" rtlCol="0">
            <a:spAutoFit/>
          </a:bodyPr>
          <a:lstStyle/>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The project is expected to yield significant improvements in the quality of images captured in low-light environments: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Enhanced Image Quality: By combining data from multiple exposures, we anticipate a reduction in noise, improved detail, and more balanced contrast, resulting in a clear, visually appealing final image.</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Increased HDR and Dynamic Range: The bracketing technique is expected to provide balanced exposures, effectively capturing details in both shadows and highlights and producing HDR-quality results.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Optimized Processing for Practical Use: The final model will be optimized to work efficiently, making it viable for real-world applications such as smartphone cameras, where quick processing is essential.</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Benchmark Performance: We expect our model to set new standards for image quality metrics such as PSNR, SSIM, and LPIPS, establishing it as a leading solution in the field of low-light photography.</a:t>
            </a:r>
          </a:p>
        </p:txBody>
      </p:sp>
    </p:spTree>
    <p:extLst>
      <p:ext uri="{BB962C8B-B14F-4D97-AF65-F5344CB8AC3E}">
        <p14:creationId xmlns:p14="http://schemas.microsoft.com/office/powerpoint/2010/main" val="11628938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C036ABE7-B7CA-0543-2230-189785BBE35D}"/>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25B78E16-C261-BCA3-72DE-DE1E498B9BE4}"/>
              </a:ext>
            </a:extLst>
          </p:cNvPr>
          <p:cNvSpPr txBox="1"/>
          <p:nvPr/>
        </p:nvSpPr>
        <p:spPr>
          <a:xfrm>
            <a:off x="4149999" y="114300"/>
            <a:ext cx="9988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RESULTS</a:t>
            </a:r>
          </a:p>
        </p:txBody>
      </p:sp>
      <p:sp>
        <p:nvSpPr>
          <p:cNvPr id="7" name="TextBox 6">
            <a:extLst>
              <a:ext uri="{FF2B5EF4-FFF2-40B4-BE49-F238E27FC236}">
                <a16:creationId xmlns:a16="http://schemas.microsoft.com/office/drawing/2014/main" id="{36430D28-26BE-CD83-1021-F654F8C2AB27}"/>
              </a:ext>
            </a:extLst>
          </p:cNvPr>
          <p:cNvSpPr txBox="1"/>
          <p:nvPr/>
        </p:nvSpPr>
        <p:spPr>
          <a:xfrm>
            <a:off x="304800" y="723900"/>
            <a:ext cx="17373600" cy="7017306"/>
          </a:xfrm>
          <a:prstGeom prst="rect">
            <a:avLst/>
          </a:prstGeom>
          <a:noFill/>
        </p:spPr>
        <p:txBody>
          <a:bodyPr wrap="square">
            <a:spAutoFit/>
          </a:bodyPr>
          <a:lstStyle/>
          <a:p>
            <a:r>
              <a:rPr lang="en-US" sz="3000" b="1" dirty="0">
                <a:latin typeface="Inria Serif" panose="020B0604020202020204" charset="0"/>
              </a:rPr>
              <a:t>Input Layer:</a:t>
            </a:r>
          </a:p>
          <a:p>
            <a:r>
              <a:rPr lang="en-US" sz="3000" dirty="0">
                <a:latin typeface="Inria Serif" panose="020B0604020202020204" charset="0"/>
              </a:rPr>
              <a:t>The model accepts an input of shape (256, 256, 3), which corresponds to RGB images with dimensions 256x256 pixels.</a:t>
            </a:r>
          </a:p>
          <a:p>
            <a:endParaRPr lang="en-US" sz="3000" dirty="0">
              <a:latin typeface="Inria Serif" panose="020B0604020202020204" charset="0"/>
            </a:endParaRPr>
          </a:p>
          <a:p>
            <a:r>
              <a:rPr lang="en-US" sz="3000" b="1" dirty="0">
                <a:latin typeface="Inria Serif" panose="020B0604020202020204" charset="0"/>
              </a:rPr>
              <a:t>Convolutional Layers (Conv2D):</a:t>
            </a:r>
          </a:p>
          <a:p>
            <a:r>
              <a:rPr lang="en-US" sz="3000" dirty="0">
                <a:latin typeface="Inria Serif" panose="020B0604020202020204" charset="0"/>
              </a:rPr>
              <a:t>Several Conv2D layers are applied sequentially with different filter sizes (32, 64, etc.).</a:t>
            </a:r>
          </a:p>
          <a:p>
            <a:r>
              <a:rPr lang="en-US" sz="3000" dirty="0">
                <a:latin typeface="Inria Serif" panose="020B0604020202020204" charset="0"/>
              </a:rPr>
              <a:t>These layers extract spatial features (edges, textures, patterns) from the input image.</a:t>
            </a:r>
          </a:p>
          <a:p>
            <a:endParaRPr lang="en-US" sz="3000" dirty="0">
              <a:latin typeface="Inria Serif" panose="020B0604020202020204" charset="0"/>
            </a:endParaRPr>
          </a:p>
          <a:p>
            <a:r>
              <a:rPr lang="en-US" sz="3000" b="1" dirty="0">
                <a:latin typeface="Inria Serif" panose="020B0604020202020204" charset="0"/>
              </a:rPr>
              <a:t>Add Layer:</a:t>
            </a:r>
          </a:p>
          <a:p>
            <a:r>
              <a:rPr lang="en-US" sz="3000" dirty="0">
                <a:latin typeface="Inria Serif" panose="020B0604020202020204" charset="0"/>
              </a:rPr>
              <a:t>The model includes a residual connection via the Add layer (add_2). This means the output of certain Conv2D layers is added back to another layer, helping to preserve information and prevent vanishing gradients during training.</a:t>
            </a:r>
          </a:p>
          <a:p>
            <a:endParaRPr lang="en-US" sz="3000" dirty="0">
              <a:latin typeface="Inria Serif" panose="020B0604020202020204" charset="0"/>
            </a:endParaRPr>
          </a:p>
          <a:p>
            <a:r>
              <a:rPr lang="en-US" sz="3000" b="1" dirty="0">
                <a:latin typeface="Inria Serif" panose="020B0604020202020204" charset="0"/>
              </a:rPr>
              <a:t>Restoration:</a:t>
            </a:r>
          </a:p>
          <a:p>
            <a:r>
              <a:rPr lang="en-US" sz="3000" dirty="0">
                <a:latin typeface="Inria Serif" panose="020B0604020202020204" charset="0"/>
              </a:rPr>
              <a:t>The final layers restore the processed features back into the original image shape (256, 256, 3).</a:t>
            </a:r>
          </a:p>
        </p:txBody>
      </p:sp>
    </p:spTree>
    <p:extLst>
      <p:ext uri="{BB962C8B-B14F-4D97-AF65-F5344CB8AC3E}">
        <p14:creationId xmlns:p14="http://schemas.microsoft.com/office/powerpoint/2010/main" val="3484744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615A382D-ECC6-2C0B-4FB8-3816C689DD85}"/>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305A0818-5676-19AD-7D9A-671D94073766}"/>
              </a:ext>
            </a:extLst>
          </p:cNvPr>
          <p:cNvSpPr txBox="1"/>
          <p:nvPr/>
        </p:nvSpPr>
        <p:spPr>
          <a:xfrm>
            <a:off x="4149999" y="114300"/>
            <a:ext cx="9988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RESULTS</a:t>
            </a:r>
          </a:p>
        </p:txBody>
      </p:sp>
      <p:pic>
        <p:nvPicPr>
          <p:cNvPr id="3" name="Picture 2">
            <a:extLst>
              <a:ext uri="{FF2B5EF4-FFF2-40B4-BE49-F238E27FC236}">
                <a16:creationId xmlns:a16="http://schemas.microsoft.com/office/drawing/2014/main" id="{01896B77-DD12-D494-BBF5-564124ED94BF}"/>
              </a:ext>
            </a:extLst>
          </p:cNvPr>
          <p:cNvPicPr>
            <a:picLocks noChangeAspect="1"/>
          </p:cNvPicPr>
          <p:nvPr/>
        </p:nvPicPr>
        <p:blipFill>
          <a:blip r:embed="rId2"/>
          <a:stretch>
            <a:fillRect/>
          </a:stretch>
        </p:blipFill>
        <p:spPr>
          <a:xfrm>
            <a:off x="762000" y="1790700"/>
            <a:ext cx="8811855" cy="4677428"/>
          </a:xfrm>
          <a:prstGeom prst="rect">
            <a:avLst/>
          </a:prstGeom>
        </p:spPr>
      </p:pic>
      <p:pic>
        <p:nvPicPr>
          <p:cNvPr id="6" name="Picture 5">
            <a:extLst>
              <a:ext uri="{FF2B5EF4-FFF2-40B4-BE49-F238E27FC236}">
                <a16:creationId xmlns:a16="http://schemas.microsoft.com/office/drawing/2014/main" id="{CF1B98C8-7CF1-485C-CCD5-F40267A714B6}"/>
              </a:ext>
            </a:extLst>
          </p:cNvPr>
          <p:cNvPicPr>
            <a:picLocks noChangeAspect="1"/>
          </p:cNvPicPr>
          <p:nvPr/>
        </p:nvPicPr>
        <p:blipFill>
          <a:blip r:embed="rId3"/>
          <a:stretch>
            <a:fillRect/>
          </a:stretch>
        </p:blipFill>
        <p:spPr>
          <a:xfrm>
            <a:off x="9704884" y="1809206"/>
            <a:ext cx="7821116" cy="7725853"/>
          </a:xfrm>
          <a:prstGeom prst="rect">
            <a:avLst/>
          </a:prstGeom>
        </p:spPr>
      </p:pic>
    </p:spTree>
    <p:extLst>
      <p:ext uri="{BB962C8B-B14F-4D97-AF65-F5344CB8AC3E}">
        <p14:creationId xmlns:p14="http://schemas.microsoft.com/office/powerpoint/2010/main" val="81381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sp>
        <p:nvSpPr>
          <p:cNvPr id="6" name="TextBox 6"/>
          <p:cNvSpPr txBox="1"/>
          <p:nvPr/>
        </p:nvSpPr>
        <p:spPr>
          <a:xfrm>
            <a:off x="7239000" y="146377"/>
            <a:ext cx="7212706" cy="1082348"/>
          </a:xfrm>
          <a:prstGeom prst="rect">
            <a:avLst/>
          </a:prstGeom>
        </p:spPr>
        <p:txBody>
          <a:bodyPr lIns="0" tIns="0" rIns="0" bIns="0" rtlCol="0" anchor="t">
            <a:spAutoFit/>
          </a:bodyPr>
          <a:lstStyle/>
          <a:p>
            <a:pPr algn="l">
              <a:lnSpc>
                <a:spcPts val="8787"/>
              </a:lnSpc>
            </a:pPr>
            <a:r>
              <a:rPr lang="en-US" sz="6276" dirty="0">
                <a:solidFill>
                  <a:srgbClr val="423734"/>
                </a:solidFill>
                <a:latin typeface="DM Serif Display"/>
                <a:ea typeface="DM Serif Display"/>
                <a:cs typeface="DM Serif Display"/>
                <a:sym typeface="DM Serif Display"/>
              </a:rPr>
              <a:t>BASE PAPER</a:t>
            </a:r>
          </a:p>
        </p:txBody>
      </p:sp>
      <p:sp>
        <p:nvSpPr>
          <p:cNvPr id="7" name="TextBox 7"/>
          <p:cNvSpPr txBox="1"/>
          <p:nvPr/>
        </p:nvSpPr>
        <p:spPr>
          <a:xfrm>
            <a:off x="1424229" y="1228725"/>
            <a:ext cx="15440471" cy="7498719"/>
          </a:xfrm>
          <a:prstGeom prst="rect">
            <a:avLst/>
          </a:prstGeom>
        </p:spPr>
        <p:txBody>
          <a:bodyPr lIns="0" tIns="0" rIns="0" bIns="0" rtlCol="0" anchor="t">
            <a:spAutoFit/>
          </a:bodyPr>
          <a:lstStyle/>
          <a:p>
            <a:pPr marL="323850" lvl="1" algn="l">
              <a:lnSpc>
                <a:spcPts val="4200"/>
              </a:lnSpc>
            </a:pPr>
            <a:r>
              <a:rPr lang="en-US" sz="3000" b="1" dirty="0">
                <a:solidFill>
                  <a:srgbClr val="423734"/>
                </a:solidFill>
                <a:latin typeface="Inria Serif"/>
                <a:ea typeface="Inria Serif"/>
                <a:cs typeface="Inria Serif"/>
                <a:sym typeface="Inria Serif"/>
              </a:rPr>
              <a:t>Title :</a:t>
            </a:r>
            <a:r>
              <a:rPr lang="en-US" sz="3000" dirty="0">
                <a:solidFill>
                  <a:srgbClr val="423734"/>
                </a:solidFill>
                <a:latin typeface="Inria Serif"/>
                <a:ea typeface="Inria Serif"/>
                <a:cs typeface="Inria Serif"/>
                <a:sym typeface="Inria Serif"/>
              </a:rPr>
              <a:t> NTIRE 2024 Challenge on Bracketing Image Restoration and Enhancement: Datasets, Methods, and Results</a:t>
            </a:r>
          </a:p>
          <a:p>
            <a:pPr marL="323850" lvl="1" algn="l">
              <a:lnSpc>
                <a:spcPts val="4200"/>
              </a:lnSpc>
            </a:pPr>
            <a:r>
              <a:rPr lang="en-US" sz="3000" b="1" dirty="0">
                <a:solidFill>
                  <a:srgbClr val="423734"/>
                </a:solidFill>
                <a:latin typeface="Inria Serif"/>
                <a:ea typeface="Inria Serif"/>
                <a:cs typeface="Inria Serif"/>
                <a:sym typeface="Inria Serif"/>
              </a:rPr>
              <a:t>Authors : </a:t>
            </a:r>
            <a:r>
              <a:rPr lang="en-US" sz="3000" dirty="0" err="1">
                <a:solidFill>
                  <a:srgbClr val="423734"/>
                </a:solidFill>
                <a:latin typeface="Inria Serif"/>
                <a:ea typeface="Inria Serif"/>
                <a:cs typeface="Inria Serif"/>
                <a:sym typeface="Inria Serif"/>
              </a:rPr>
              <a:t>Zhilu</a:t>
            </a:r>
            <a:r>
              <a:rPr lang="en-US" sz="3000" dirty="0">
                <a:solidFill>
                  <a:srgbClr val="423734"/>
                </a:solidFill>
                <a:latin typeface="Inria Serif"/>
                <a:ea typeface="Inria Serif"/>
                <a:cs typeface="Inria Serif"/>
                <a:sym typeface="Inria Serif"/>
              </a:rPr>
              <a:t> Zhang, </a:t>
            </a:r>
            <a:r>
              <a:rPr lang="en-US" sz="3000" dirty="0" err="1">
                <a:solidFill>
                  <a:srgbClr val="423734"/>
                </a:solidFill>
                <a:latin typeface="Inria Serif"/>
                <a:ea typeface="Inria Serif"/>
                <a:cs typeface="Inria Serif"/>
                <a:sym typeface="Inria Serif"/>
              </a:rPr>
              <a:t>Shuohao</a:t>
            </a:r>
            <a:r>
              <a:rPr lang="en-US" sz="3000" dirty="0">
                <a:solidFill>
                  <a:srgbClr val="423734"/>
                </a:solidFill>
                <a:latin typeface="Inria Serif"/>
                <a:ea typeface="Inria Serif"/>
                <a:cs typeface="Inria Serif"/>
                <a:sym typeface="Inria Serif"/>
              </a:rPr>
              <a:t> Zhang, </a:t>
            </a:r>
            <a:r>
              <a:rPr lang="en-US" sz="3000" dirty="0" err="1">
                <a:solidFill>
                  <a:srgbClr val="423734"/>
                </a:solidFill>
                <a:latin typeface="Inria Serif"/>
                <a:ea typeface="Inria Serif"/>
                <a:cs typeface="Inria Serif"/>
                <a:sym typeface="Inria Serif"/>
              </a:rPr>
              <a:t>Renlong</a:t>
            </a:r>
            <a:r>
              <a:rPr lang="en-US" sz="3000" dirty="0">
                <a:solidFill>
                  <a:srgbClr val="423734"/>
                </a:solidFill>
                <a:latin typeface="Inria Serif"/>
                <a:ea typeface="Inria Serif"/>
                <a:cs typeface="Inria Serif"/>
                <a:sym typeface="Inria Serif"/>
              </a:rPr>
              <a:t> Wu, </a:t>
            </a:r>
            <a:r>
              <a:rPr lang="en-US" sz="3000" dirty="0" err="1">
                <a:solidFill>
                  <a:srgbClr val="423734"/>
                </a:solidFill>
                <a:latin typeface="Inria Serif"/>
                <a:ea typeface="Inria Serif"/>
                <a:cs typeface="Inria Serif"/>
                <a:sym typeface="Inria Serif"/>
              </a:rPr>
              <a:t>Wangmeng</a:t>
            </a:r>
            <a:r>
              <a:rPr lang="en-US" sz="3000" dirty="0">
                <a:solidFill>
                  <a:srgbClr val="423734"/>
                </a:solidFill>
                <a:latin typeface="Inria Serif"/>
                <a:ea typeface="Inria Serif"/>
                <a:cs typeface="Inria Serif"/>
                <a:sym typeface="Inria Serif"/>
              </a:rPr>
              <a:t> </a:t>
            </a:r>
            <a:r>
              <a:rPr lang="en-US" sz="3000" dirty="0" err="1">
                <a:solidFill>
                  <a:srgbClr val="423734"/>
                </a:solidFill>
                <a:latin typeface="Inria Serif"/>
                <a:ea typeface="Inria Serif"/>
                <a:cs typeface="Inria Serif"/>
                <a:sym typeface="Inria Serif"/>
              </a:rPr>
              <a:t>Zuo</a:t>
            </a:r>
            <a:r>
              <a:rPr lang="en-US" sz="3000" dirty="0">
                <a:solidFill>
                  <a:srgbClr val="423734"/>
                </a:solidFill>
                <a:latin typeface="Inria Serif"/>
                <a:ea typeface="Inria Serif"/>
                <a:cs typeface="Inria Serif"/>
                <a:sym typeface="Inria Serif"/>
              </a:rPr>
              <a:t>, Radu </a:t>
            </a:r>
            <a:r>
              <a:rPr lang="en-US" sz="3000" dirty="0" err="1">
                <a:solidFill>
                  <a:srgbClr val="423734"/>
                </a:solidFill>
                <a:latin typeface="Inria Serif"/>
                <a:ea typeface="Inria Serif"/>
                <a:cs typeface="Inria Serif"/>
                <a:sym typeface="Inria Serif"/>
              </a:rPr>
              <a:t>Timofte</a:t>
            </a:r>
            <a:endParaRPr lang="en-US" sz="3000" dirty="0">
              <a:solidFill>
                <a:srgbClr val="423734"/>
              </a:solidFill>
              <a:latin typeface="Inria Serif"/>
              <a:ea typeface="Inria Serif"/>
              <a:cs typeface="Inria Serif"/>
              <a:sym typeface="Inria Serif"/>
            </a:endParaRPr>
          </a:p>
          <a:p>
            <a:pPr marL="323850" lvl="1" algn="l">
              <a:lnSpc>
                <a:spcPts val="4200"/>
              </a:lnSpc>
            </a:pPr>
            <a:r>
              <a:rPr lang="en-US" sz="3000" b="1" dirty="0">
                <a:solidFill>
                  <a:srgbClr val="423734"/>
                </a:solidFill>
                <a:latin typeface="Inria Serif"/>
                <a:ea typeface="Inria Serif"/>
                <a:cs typeface="Inria Serif"/>
                <a:sym typeface="Inria Serif"/>
              </a:rPr>
              <a:t>Published By : </a:t>
            </a:r>
            <a:r>
              <a:rPr lang="en-US" sz="3000" dirty="0">
                <a:solidFill>
                  <a:srgbClr val="423734"/>
                </a:solidFill>
                <a:latin typeface="Inria Serif"/>
                <a:ea typeface="Inria Serif"/>
                <a:cs typeface="Inria Serif"/>
                <a:sym typeface="Inria Serif"/>
              </a:rPr>
              <a:t>IEEE/CVF Conference on Computer Vision and Pattern Recognition (CVPR) Workshops in 2024</a:t>
            </a:r>
          </a:p>
          <a:p>
            <a:pPr marL="323850" lvl="1" algn="l">
              <a:lnSpc>
                <a:spcPts val="4200"/>
              </a:lnSpc>
            </a:pPr>
            <a:r>
              <a:rPr lang="en-US" sz="3000" b="1" dirty="0">
                <a:solidFill>
                  <a:srgbClr val="423734"/>
                </a:solidFill>
                <a:latin typeface="Inria Serif"/>
                <a:ea typeface="Inria Serif"/>
                <a:cs typeface="Inria Serif"/>
                <a:sym typeface="Inria Serif"/>
              </a:rPr>
              <a:t>Description : </a:t>
            </a:r>
          </a:p>
          <a:p>
            <a:pPr marL="323850" lvl="1" algn="l">
              <a:lnSpc>
                <a:spcPts val="4200"/>
              </a:lnSpc>
            </a:pPr>
            <a:r>
              <a:rPr lang="en-US" sz="3000" dirty="0">
                <a:solidFill>
                  <a:srgbClr val="423734"/>
                </a:solidFill>
                <a:latin typeface="Inria Serif"/>
                <a:ea typeface="Inria Serif"/>
                <a:cs typeface="Inria Serif"/>
                <a:sym typeface="Inria Serif"/>
              </a:rPr>
              <a:t>This paper outlines the NTIRE 2024 Challenge, which aimed to establish benchmarks for multi-exposure, bracketing-based image restoration and enhancement in low-light scenarios. The challenge provided participants with five multi-exposure RAW images for each scene and tasked them with creating noise-free, blur-free, HDR-enhanced outputs, and, in Track 2, even super-resolution outputs. The paper describes the structure of the challenge, its objectives, and the methodologies of the top-performing teams, setting new standards for bracketing image restoration and encouraging further research in multi-image processing techniques​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D2694727-6B26-822F-D98B-3DB51FFC77D5}"/>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F29CFD99-7418-BC59-6701-16C37CA843DF}"/>
              </a:ext>
            </a:extLst>
          </p:cNvPr>
          <p:cNvSpPr txBox="1"/>
          <p:nvPr/>
        </p:nvSpPr>
        <p:spPr>
          <a:xfrm>
            <a:off x="4149999" y="114300"/>
            <a:ext cx="9988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FUTURE WORK</a:t>
            </a:r>
          </a:p>
        </p:txBody>
      </p:sp>
      <p:sp>
        <p:nvSpPr>
          <p:cNvPr id="4" name="TextBox 3">
            <a:extLst>
              <a:ext uri="{FF2B5EF4-FFF2-40B4-BE49-F238E27FC236}">
                <a16:creationId xmlns:a16="http://schemas.microsoft.com/office/drawing/2014/main" id="{27C4C220-B6E5-6E14-9C37-FC4C107766CD}"/>
              </a:ext>
            </a:extLst>
          </p:cNvPr>
          <p:cNvSpPr txBox="1"/>
          <p:nvPr/>
        </p:nvSpPr>
        <p:spPr>
          <a:xfrm>
            <a:off x="2057400" y="2171700"/>
            <a:ext cx="14325600" cy="7053149"/>
          </a:xfrm>
          <a:prstGeom prst="rect">
            <a:avLst/>
          </a:prstGeom>
          <a:noFill/>
        </p:spPr>
        <p:txBody>
          <a:bodyPr wrap="square" rtlCol="0">
            <a:spAutoFit/>
          </a:bodyPr>
          <a:lstStyle/>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Development of Realistic Datasets: Future iterations of this project will focus on creating datasets that better represent real-world lighting and movement, enhancing model robustness.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Real-Time Bracketing Solutions: By further optimizing the model architecture and using specialized hardware, we aim to develop a solution capable of real-time processing, opening up possibilities for dynamic image enhancement in live scenarios.</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Integration with Consumer Devices: The goal is to adapt this technology for integration with mobile cameras and other consumer devices, where real-time, low-light image enhancement is in high demand.</a:t>
            </a:r>
          </a:p>
          <a:p>
            <a:pPr marL="457200" marR="0" lvl="0" indent="-457200" algn="l"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srgbClr val="423734"/>
                </a:solidFill>
                <a:effectLst/>
                <a:uLnTx/>
                <a:uFillTx/>
                <a:latin typeface="Inria Serif"/>
                <a:ea typeface="Inria Serif"/>
                <a:cs typeface="Inria Serif"/>
                <a:sym typeface="Inria Serif"/>
              </a:rPr>
              <a:t>Expanded Restoration Capabilities: Future work will also explore adding features like color correction and adaptive deblurring, further enhancing the model's versatility for varied imaging conditions.</a:t>
            </a:r>
          </a:p>
        </p:txBody>
      </p:sp>
    </p:spTree>
    <p:extLst>
      <p:ext uri="{BB962C8B-B14F-4D97-AF65-F5344CB8AC3E}">
        <p14:creationId xmlns:p14="http://schemas.microsoft.com/office/powerpoint/2010/main" val="3360028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sp>
        <p:nvSpPr>
          <p:cNvPr id="2" name="TextBox 2"/>
          <p:cNvSpPr txBox="1"/>
          <p:nvPr/>
        </p:nvSpPr>
        <p:spPr>
          <a:xfrm>
            <a:off x="1747583" y="3275455"/>
            <a:ext cx="14792835" cy="4240915"/>
          </a:xfrm>
          <a:prstGeom prst="rect">
            <a:avLst/>
          </a:prstGeom>
        </p:spPr>
        <p:txBody>
          <a:bodyPr lIns="0" tIns="0" rIns="0" bIns="0" rtlCol="0" anchor="t">
            <a:spAutoFit/>
          </a:bodyPr>
          <a:lstStyle/>
          <a:p>
            <a:pPr algn="ctr">
              <a:lnSpc>
                <a:spcPts val="16021"/>
              </a:lnSpc>
            </a:pPr>
            <a:r>
              <a:rPr lang="en-US" sz="17801">
                <a:solidFill>
                  <a:srgbClr val="423734"/>
                </a:solidFill>
                <a:latin typeface="DM Serif Display"/>
                <a:ea typeface="DM Serif Display"/>
                <a:cs typeface="DM Serif Display"/>
                <a:sym typeface="DM Serif Display"/>
              </a:rPr>
              <a:t>Thank</a:t>
            </a:r>
          </a:p>
          <a:p>
            <a:pPr algn="ctr">
              <a:lnSpc>
                <a:spcPts val="16021"/>
              </a:lnSpc>
            </a:pPr>
            <a:r>
              <a:rPr lang="en-US" sz="17801">
                <a:solidFill>
                  <a:srgbClr val="423734"/>
                </a:solidFill>
                <a:latin typeface="DM Serif Display"/>
                <a:ea typeface="DM Serif Display"/>
                <a:cs typeface="DM Serif Display"/>
                <a:sym typeface="DM Serif Display"/>
              </a:rPr>
              <a:t>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FA6AF5E2-80D6-0685-768D-DB8ECD443746}"/>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58D8193B-955D-D510-640C-2AB16B587229}"/>
              </a:ext>
            </a:extLst>
          </p:cNvPr>
          <p:cNvSpPr txBox="1"/>
          <p:nvPr/>
        </p:nvSpPr>
        <p:spPr>
          <a:xfrm>
            <a:off x="7239000" y="146377"/>
            <a:ext cx="7212706" cy="1082348"/>
          </a:xfrm>
          <a:prstGeom prst="rect">
            <a:avLst/>
          </a:prstGeom>
        </p:spPr>
        <p:txBody>
          <a:bodyPr lIns="0" tIns="0" rIns="0" bIns="0" rtlCol="0" anchor="t">
            <a:spAutoFit/>
          </a:bodyPr>
          <a:lstStyle/>
          <a:p>
            <a:pPr algn="l">
              <a:lnSpc>
                <a:spcPts val="8787"/>
              </a:lnSpc>
            </a:pPr>
            <a:r>
              <a:rPr lang="en-US" sz="6276" dirty="0">
                <a:solidFill>
                  <a:srgbClr val="423734"/>
                </a:solidFill>
                <a:latin typeface="DM Serif Display"/>
                <a:ea typeface="DM Serif Display"/>
                <a:cs typeface="DM Serif Display"/>
                <a:sym typeface="DM Serif Display"/>
              </a:rPr>
              <a:t>ABSTRACT</a:t>
            </a:r>
          </a:p>
        </p:txBody>
      </p:sp>
      <p:sp>
        <p:nvSpPr>
          <p:cNvPr id="7" name="TextBox 7">
            <a:extLst>
              <a:ext uri="{FF2B5EF4-FFF2-40B4-BE49-F238E27FC236}">
                <a16:creationId xmlns:a16="http://schemas.microsoft.com/office/drawing/2014/main" id="{581BB651-0B75-A585-B469-B81AAF8BBEE6}"/>
              </a:ext>
            </a:extLst>
          </p:cNvPr>
          <p:cNvSpPr txBox="1"/>
          <p:nvPr/>
        </p:nvSpPr>
        <p:spPr>
          <a:xfrm>
            <a:off x="1424229" y="1228725"/>
            <a:ext cx="15440471" cy="5344989"/>
          </a:xfrm>
          <a:prstGeom prst="rect">
            <a:avLst/>
          </a:prstGeom>
        </p:spPr>
        <p:txBody>
          <a:bodyPr lIns="0" tIns="0" rIns="0" bIns="0" rtlCol="0" anchor="t">
            <a:spAutoFit/>
          </a:bodyPr>
          <a:lstStyle/>
          <a:p>
            <a:pPr marL="323850" lvl="1" algn="l">
              <a:lnSpc>
                <a:spcPts val="4200"/>
              </a:lnSpc>
            </a:pPr>
            <a:r>
              <a:rPr lang="en-US" sz="3000" dirty="0">
                <a:solidFill>
                  <a:srgbClr val="423734"/>
                </a:solidFill>
                <a:latin typeface="Inria Serif"/>
                <a:ea typeface="Inria Serif"/>
                <a:cs typeface="Inria Serif"/>
                <a:sym typeface="Inria Serif"/>
              </a:rPr>
              <a:t>In low-light photography, achieving high-quality image restoration poses significant challenges due to noise, limited detail, and low dynamic range. Bracketing, a technique that captures multiple exposures (underexposed, normal, and overexposed) of the same scene, provides a solution by merging these frames to enhance the overall image quality. This project, inspired by the NTIRE 2024 Challenge on Bracketing Image Restoration, leverages this technique to produce images that are not only clearer but also more dynamic in range. Using a multi-stage restoration pipeline, we aim to achieve state-of-the-art performance in noise reduction, detail enhancement, and HDR processing, providing a promising solution for low-light photography in real-world applications.</a:t>
            </a:r>
          </a:p>
        </p:txBody>
      </p:sp>
    </p:spTree>
    <p:extLst>
      <p:ext uri="{BB962C8B-B14F-4D97-AF65-F5344CB8AC3E}">
        <p14:creationId xmlns:p14="http://schemas.microsoft.com/office/powerpoint/2010/main" val="4003140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sp>
        <p:nvSpPr>
          <p:cNvPr id="6" name="TextBox 6"/>
          <p:cNvSpPr txBox="1"/>
          <p:nvPr/>
        </p:nvSpPr>
        <p:spPr>
          <a:xfrm>
            <a:off x="2521471" y="1632437"/>
            <a:ext cx="13964839" cy="6422207"/>
          </a:xfrm>
          <a:prstGeom prst="rect">
            <a:avLst/>
          </a:prstGeom>
        </p:spPr>
        <p:txBody>
          <a:bodyPr lIns="0" tIns="0" rIns="0" bIns="0" rtlCol="0" anchor="t">
            <a:spAutoFit/>
          </a:bodyPr>
          <a:lstStyle/>
          <a:p>
            <a:pPr algn="l">
              <a:lnSpc>
                <a:spcPts val="4200"/>
              </a:lnSpc>
            </a:pPr>
            <a:r>
              <a:rPr lang="en-US" sz="3000" dirty="0">
                <a:solidFill>
                  <a:srgbClr val="423734"/>
                </a:solidFill>
                <a:latin typeface="Inria Serif"/>
                <a:ea typeface="Inria Serif"/>
                <a:cs typeface="Inria Serif"/>
                <a:sym typeface="Inria Serif"/>
              </a:rPr>
              <a:t>The demand for high-quality imaging in low-light conditions has grown with applications spanning smartphone photography, surveillance, and autonomous navigation. However, low-light photography often suffers from significant noise, poor contrast, and loss of detail, making it challenging to capture clear images. Traditional single-image techniques attempt to enhance low-light images but struggle to address these issues comprehensively. Bracketing, with its multi-exposure capture technique, offers a way to overcome these limitations. By using images captured at different exposure levels, we can gather a wide range of information, from dark shadows to bright highlights, enabling a more detailed and dynamic final output. This project focuses on exploring advanced bracketing techniques to restore and enhance images, aiming to set new benchmarks for low-light imaging quality.</a:t>
            </a:r>
          </a:p>
        </p:txBody>
      </p:sp>
      <p:sp>
        <p:nvSpPr>
          <p:cNvPr id="7" name="TextBox 7"/>
          <p:cNvSpPr txBox="1"/>
          <p:nvPr/>
        </p:nvSpPr>
        <p:spPr>
          <a:xfrm>
            <a:off x="3640785" y="419100"/>
            <a:ext cx="11006430" cy="1082348"/>
          </a:xfrm>
          <a:prstGeom prst="rect">
            <a:avLst/>
          </a:prstGeom>
        </p:spPr>
        <p:txBody>
          <a:bodyPr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MOTIVATION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sp>
        <p:nvSpPr>
          <p:cNvPr id="6" name="TextBox 6"/>
          <p:cNvSpPr txBox="1"/>
          <p:nvPr/>
        </p:nvSpPr>
        <p:spPr>
          <a:xfrm>
            <a:off x="1524000" y="1647835"/>
            <a:ext cx="15163800" cy="5883598"/>
          </a:xfrm>
          <a:prstGeom prst="rect">
            <a:avLst/>
          </a:prstGeom>
        </p:spPr>
        <p:txBody>
          <a:bodyPr wrap="square" lIns="0" tIns="0" rIns="0" bIns="0" rtlCol="0" anchor="t">
            <a:spAutoFit/>
          </a:bodyPr>
          <a:lstStyle/>
          <a:p>
            <a:pPr marL="647875" lvl="1" indent="-323937" algn="l">
              <a:lnSpc>
                <a:spcPts val="4201"/>
              </a:lnSpc>
              <a:buFont typeface="Arial"/>
              <a:buChar char="•"/>
            </a:pPr>
            <a:r>
              <a:rPr lang="en-US" sz="3000" dirty="0">
                <a:solidFill>
                  <a:srgbClr val="423734"/>
                </a:solidFill>
                <a:latin typeface="Inria Serif"/>
                <a:ea typeface="Inria Serif"/>
                <a:cs typeface="Inria Serif"/>
                <a:sym typeface="Inria Serif"/>
              </a:rPr>
              <a:t>The project aims to develop a bracketing-based image restoration and enhancement method capable of producing high-quality images in low-light conditions. Specifically, we aim to:</a:t>
            </a:r>
          </a:p>
          <a:p>
            <a:pPr marL="647875" lvl="1" indent="-323937" algn="l">
              <a:lnSpc>
                <a:spcPts val="4201"/>
              </a:lnSpc>
              <a:buFont typeface="Arial"/>
              <a:buChar char="•"/>
            </a:pPr>
            <a:r>
              <a:rPr lang="en-US" sz="3000" dirty="0">
                <a:solidFill>
                  <a:srgbClr val="423734"/>
                </a:solidFill>
                <a:latin typeface="Inria Serif"/>
                <a:ea typeface="Inria Serif"/>
                <a:cs typeface="Inria Serif"/>
                <a:sym typeface="Inria Serif"/>
              </a:rPr>
              <a:t>Achieve High-Quality Image Restoration: Minimize noise and enhance clarity, providing sharp, artifact-free images.</a:t>
            </a:r>
          </a:p>
          <a:p>
            <a:pPr marL="647875" lvl="1" indent="-323937" algn="l">
              <a:lnSpc>
                <a:spcPts val="4201"/>
              </a:lnSpc>
              <a:buFont typeface="Arial"/>
              <a:buChar char="•"/>
            </a:pPr>
            <a:r>
              <a:rPr lang="en-US" sz="3000" dirty="0">
                <a:solidFill>
                  <a:srgbClr val="423734"/>
                </a:solidFill>
                <a:latin typeface="Inria Serif"/>
                <a:ea typeface="Inria Serif"/>
                <a:cs typeface="Inria Serif"/>
                <a:sym typeface="Inria Serif"/>
              </a:rPr>
              <a:t>HDR and Dynamic Range Enhancement: Use multi-exposure techniques to capture a more extensive range of lighting details, ensuring balanced shadows and highlights.</a:t>
            </a:r>
          </a:p>
          <a:p>
            <a:pPr marL="647875" lvl="1" indent="-323937" algn="l">
              <a:lnSpc>
                <a:spcPts val="4201"/>
              </a:lnSpc>
              <a:buFont typeface="Arial"/>
              <a:buChar char="•"/>
            </a:pPr>
            <a:r>
              <a:rPr lang="en-US" sz="3000" dirty="0">
                <a:solidFill>
                  <a:srgbClr val="423734"/>
                </a:solidFill>
                <a:latin typeface="Inria Serif"/>
                <a:ea typeface="Inria Serif"/>
                <a:cs typeface="Inria Serif"/>
                <a:sym typeface="Inria Serif"/>
              </a:rPr>
              <a:t>Real-World Applicability: Develop an efficient processing pipeline that combines quality and speed, making it suitable for real-world applications, especially in mobile and security devices.</a:t>
            </a:r>
          </a:p>
        </p:txBody>
      </p:sp>
      <p:sp>
        <p:nvSpPr>
          <p:cNvPr id="7" name="TextBox 7"/>
          <p:cNvSpPr txBox="1"/>
          <p:nvPr/>
        </p:nvSpPr>
        <p:spPr>
          <a:xfrm>
            <a:off x="5537647" y="251136"/>
            <a:ext cx="7212706" cy="1082348"/>
          </a:xfrm>
          <a:prstGeom prst="rect">
            <a:avLst/>
          </a:prstGeom>
        </p:spPr>
        <p:txBody>
          <a:bodyPr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OBJECTIVES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p:cNvGrpSpPr/>
        <p:nvPr/>
      </p:nvGrpSpPr>
      <p:grpSpPr>
        <a:xfrm>
          <a:off x="0" y="0"/>
          <a:ext cx="0" cy="0"/>
          <a:chOff x="0" y="0"/>
          <a:chExt cx="0" cy="0"/>
        </a:xfrm>
      </p:grpSpPr>
      <p:sp>
        <p:nvSpPr>
          <p:cNvPr id="6" name="TextBox 6"/>
          <p:cNvSpPr txBox="1"/>
          <p:nvPr/>
        </p:nvSpPr>
        <p:spPr>
          <a:xfrm>
            <a:off x="4940523" y="190500"/>
            <a:ext cx="9766077"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PROPOSED METHODOLOGY</a:t>
            </a:r>
          </a:p>
        </p:txBody>
      </p:sp>
      <p:sp>
        <p:nvSpPr>
          <p:cNvPr id="7" name="TextBox 7"/>
          <p:cNvSpPr txBox="1"/>
          <p:nvPr/>
        </p:nvSpPr>
        <p:spPr>
          <a:xfrm>
            <a:off x="2286000" y="1638300"/>
            <a:ext cx="13465158" cy="9115252"/>
          </a:xfrm>
          <a:prstGeom prst="rect">
            <a:avLst/>
          </a:prstGeom>
        </p:spPr>
        <p:txBody>
          <a:bodyPr lIns="0" tIns="0" rIns="0" bIns="0" rtlCol="0" anchor="t">
            <a:spAutoFit/>
          </a:bodyPr>
          <a:lstStyle/>
          <a:p>
            <a:pPr algn="l">
              <a:lnSpc>
                <a:spcPts val="4200"/>
              </a:lnSpc>
            </a:pPr>
            <a:r>
              <a:rPr lang="en-US" sz="3000" dirty="0">
                <a:solidFill>
                  <a:srgbClr val="423734"/>
                </a:solidFill>
                <a:latin typeface="Inria Serif"/>
                <a:ea typeface="Inria Serif"/>
                <a:cs typeface="Inria Serif"/>
                <a:sym typeface="Inria Serif"/>
              </a:rPr>
              <a:t>The proposed solution for bracketing image restoration and enhancement consists of a multi-stage processing pipeline that integrates cutting-edge techniques in high-low frequency decomposition, alignment, denoising, and HDR reconstruction:</a:t>
            </a:r>
          </a:p>
          <a:p>
            <a:pPr marL="457200" indent="-457200" algn="l">
              <a:lnSpc>
                <a:spcPts val="4200"/>
              </a:lnSpc>
              <a:buFont typeface="Arial" panose="020B0604020202020204" pitchFamily="34" charset="0"/>
              <a:buChar char="•"/>
            </a:pPr>
            <a:r>
              <a:rPr lang="en-US" sz="3000" dirty="0">
                <a:solidFill>
                  <a:srgbClr val="423734"/>
                </a:solidFill>
                <a:latin typeface="Inria Serif"/>
                <a:ea typeface="Inria Serif"/>
                <a:cs typeface="Inria Serif"/>
                <a:sym typeface="Inria Serif"/>
              </a:rPr>
              <a:t>Multi-Stage Pipeline: The solution involves sequential steps for handling alignment, noise reduction, and HDR reconstruction. By breaking down the task, each stage can specialize in refining a particular aspect of the image.</a:t>
            </a:r>
          </a:p>
          <a:p>
            <a:pPr marL="457200" indent="-457200" algn="l">
              <a:lnSpc>
                <a:spcPts val="4200"/>
              </a:lnSpc>
              <a:buFont typeface="Arial" panose="020B0604020202020204" pitchFamily="34" charset="0"/>
              <a:buChar char="•"/>
            </a:pPr>
            <a:r>
              <a:rPr lang="en-US" sz="3000" dirty="0">
                <a:solidFill>
                  <a:srgbClr val="423734"/>
                </a:solidFill>
                <a:latin typeface="Inria Serif"/>
                <a:ea typeface="Inria Serif"/>
                <a:cs typeface="Inria Serif"/>
                <a:sym typeface="Inria Serif"/>
              </a:rPr>
              <a:t>High-Low Frequency Decomposition: This technique divides each image into high-frequency (detail-rich) and low-frequency (overall structure) components, allowing for precise control over noise reduction and detail preservation.</a:t>
            </a:r>
          </a:p>
          <a:p>
            <a:pPr marL="457200" indent="-457200" algn="l">
              <a:lnSpc>
                <a:spcPts val="4200"/>
              </a:lnSpc>
              <a:buFont typeface="Arial" panose="020B0604020202020204" pitchFamily="34" charset="0"/>
              <a:buChar char="•"/>
            </a:pPr>
            <a:r>
              <a:rPr lang="en-US" sz="3000" dirty="0">
                <a:solidFill>
                  <a:srgbClr val="423734"/>
                </a:solidFill>
                <a:latin typeface="Inria Serif"/>
                <a:ea typeface="Inria Serif"/>
                <a:cs typeface="Inria Serif"/>
                <a:sym typeface="Inria Serif"/>
              </a:rPr>
              <a:t>Network Architecture: The proposed model uses a neural network optimized for bracketing image processing, with specific sub-networks for each task. For example, dedicated layers handle denoising, detail retention, and enhancement, working together to produce the final image.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E039330F-25B9-65AD-1FE8-A6389AA8DFC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5FA8FB9-E94B-4C44-90BC-19BCDC7B7BF0}"/>
              </a:ext>
            </a:extLst>
          </p:cNvPr>
          <p:cNvSpPr txBox="1"/>
          <p:nvPr/>
        </p:nvSpPr>
        <p:spPr>
          <a:xfrm>
            <a:off x="2341897" y="1855797"/>
            <a:ext cx="13465158" cy="2113335"/>
          </a:xfrm>
          <a:prstGeom prst="rect">
            <a:avLst/>
          </a:prstGeom>
        </p:spPr>
        <p:txBody>
          <a:bodyPr lIns="0" tIns="0" rIns="0" bIns="0" rtlCol="0" anchor="t">
            <a:spAutoFit/>
          </a:bodyPr>
          <a:lstStyle/>
          <a:p>
            <a:pPr marL="457200" indent="-457200" algn="l">
              <a:lnSpc>
                <a:spcPts val="4200"/>
              </a:lnSpc>
              <a:buFont typeface="Arial" panose="020B0604020202020204" pitchFamily="34" charset="0"/>
              <a:buChar char="•"/>
            </a:pPr>
            <a:r>
              <a:rPr lang="en-US" sz="3000" dirty="0">
                <a:solidFill>
                  <a:srgbClr val="423734"/>
                </a:solidFill>
                <a:latin typeface="Inria Serif"/>
                <a:ea typeface="Inria Serif"/>
                <a:cs typeface="Inria Serif"/>
                <a:sym typeface="Inria Serif"/>
              </a:rPr>
              <a:t>Efficiency Focus: Given the potential applications in mobile and real-time imaging, efficiency is a core goal. Techniques like reduced model parameters and optimized GPU operations are planned to ensure high-speed processing without sacrificing quality.</a:t>
            </a:r>
          </a:p>
        </p:txBody>
      </p:sp>
      <p:sp>
        <p:nvSpPr>
          <p:cNvPr id="8" name="TextBox 6">
            <a:extLst>
              <a:ext uri="{FF2B5EF4-FFF2-40B4-BE49-F238E27FC236}">
                <a16:creationId xmlns:a16="http://schemas.microsoft.com/office/drawing/2014/main" id="{DC11C454-2A04-D0C4-A9FA-C4D6BAFC33FC}"/>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PROPOSED METHODLOGY</a:t>
            </a:r>
          </a:p>
        </p:txBody>
      </p:sp>
    </p:spTree>
    <p:extLst>
      <p:ext uri="{BB962C8B-B14F-4D97-AF65-F5344CB8AC3E}">
        <p14:creationId xmlns:p14="http://schemas.microsoft.com/office/powerpoint/2010/main" val="1370945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D5FD040D-BA5F-D455-68B1-A5A66B8ED63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A6325F81-4146-5E85-7F7A-ED52D9CE7764}"/>
              </a:ext>
            </a:extLst>
          </p:cNvPr>
          <p:cNvSpPr txBox="1"/>
          <p:nvPr/>
        </p:nvSpPr>
        <p:spPr>
          <a:xfrm>
            <a:off x="2341897" y="1855797"/>
            <a:ext cx="13465158" cy="3939540"/>
          </a:xfrm>
          <a:prstGeom prst="rect">
            <a:avLst/>
          </a:prstGeom>
        </p:spPr>
        <p:txBody>
          <a:bodyPr lIns="0" tIns="0" rIns="0" bIns="0" rtlCol="0" anchor="t">
            <a:spAutoFit/>
          </a:bodyPr>
          <a:lstStyle/>
          <a:p>
            <a:pPr algn="l"/>
            <a:r>
              <a:rPr lang="en-US" sz="3200" b="1" i="0" dirty="0">
                <a:solidFill>
                  <a:srgbClr val="1F2328"/>
                </a:solidFill>
                <a:effectLst/>
                <a:latin typeface="-apple-system"/>
              </a:rPr>
              <a:t>1. Preprocessing:</a:t>
            </a:r>
            <a:endParaRPr lang="en-US" sz="3200" b="0" i="0" dirty="0">
              <a:solidFill>
                <a:srgbClr val="1F2328"/>
              </a:solidFill>
              <a:effectLst/>
              <a:latin typeface="-apple-system"/>
            </a:endParaRPr>
          </a:p>
          <a:p>
            <a:pPr algn="l"/>
            <a:r>
              <a:rPr lang="en-US" sz="3200" b="0" i="0" dirty="0">
                <a:solidFill>
                  <a:srgbClr val="1F2328"/>
                </a:solidFill>
                <a:effectLst/>
                <a:latin typeface="-apple-system"/>
              </a:rPr>
              <a:t>Converts images to normalized RGB values. </a:t>
            </a:r>
          </a:p>
          <a:p>
            <a:pPr algn="l"/>
            <a:r>
              <a:rPr lang="en-US" sz="3200" b="0" i="0" dirty="0">
                <a:solidFill>
                  <a:srgbClr val="1F2328"/>
                </a:solidFill>
                <a:effectLst/>
                <a:latin typeface="-apple-system"/>
              </a:rPr>
              <a:t>Reduces brightness to simulate low-light conditions. Applies noise to the processed images.</a:t>
            </a:r>
          </a:p>
          <a:p>
            <a:pPr algn="l"/>
            <a:endParaRPr lang="en-US" sz="3200" dirty="0">
              <a:solidFill>
                <a:srgbClr val="1F2328"/>
              </a:solidFill>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a:p>
            <a:pPr algn="l"/>
            <a:endParaRPr lang="en-US" sz="3200" b="0" i="0" dirty="0">
              <a:solidFill>
                <a:srgbClr val="1F2328"/>
              </a:solidFill>
              <a:effectLst/>
              <a:latin typeface="-apple-system"/>
            </a:endParaRPr>
          </a:p>
        </p:txBody>
      </p:sp>
      <p:sp>
        <p:nvSpPr>
          <p:cNvPr id="8" name="TextBox 6">
            <a:extLst>
              <a:ext uri="{FF2B5EF4-FFF2-40B4-BE49-F238E27FC236}">
                <a16:creationId xmlns:a16="http://schemas.microsoft.com/office/drawing/2014/main" id="{067BF25E-12B8-BD55-ABE8-394EED3F5454}"/>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3" name="Picture 2">
            <a:extLst>
              <a:ext uri="{FF2B5EF4-FFF2-40B4-BE49-F238E27FC236}">
                <a16:creationId xmlns:a16="http://schemas.microsoft.com/office/drawing/2014/main" id="{99336CCC-0D91-9E3C-5BC4-330E5E491826}"/>
              </a:ext>
            </a:extLst>
          </p:cNvPr>
          <p:cNvPicPr>
            <a:picLocks noChangeAspect="1"/>
          </p:cNvPicPr>
          <p:nvPr/>
        </p:nvPicPr>
        <p:blipFill>
          <a:blip r:embed="rId2"/>
          <a:stretch>
            <a:fillRect/>
          </a:stretch>
        </p:blipFill>
        <p:spPr>
          <a:xfrm>
            <a:off x="609600" y="4076700"/>
            <a:ext cx="8021169" cy="4096322"/>
          </a:xfrm>
          <a:prstGeom prst="rect">
            <a:avLst/>
          </a:prstGeom>
        </p:spPr>
      </p:pic>
      <p:pic>
        <p:nvPicPr>
          <p:cNvPr id="5" name="Picture 4">
            <a:extLst>
              <a:ext uri="{FF2B5EF4-FFF2-40B4-BE49-F238E27FC236}">
                <a16:creationId xmlns:a16="http://schemas.microsoft.com/office/drawing/2014/main" id="{36EE4849-C945-1402-7ECF-1D30989F00FA}"/>
              </a:ext>
            </a:extLst>
          </p:cNvPr>
          <p:cNvPicPr>
            <a:picLocks noChangeAspect="1"/>
          </p:cNvPicPr>
          <p:nvPr/>
        </p:nvPicPr>
        <p:blipFill>
          <a:blip r:embed="rId3"/>
          <a:stretch>
            <a:fillRect/>
          </a:stretch>
        </p:blipFill>
        <p:spPr>
          <a:xfrm>
            <a:off x="9144000" y="4038600"/>
            <a:ext cx="8229600" cy="5976539"/>
          </a:xfrm>
          <a:prstGeom prst="rect">
            <a:avLst/>
          </a:prstGeom>
        </p:spPr>
      </p:pic>
    </p:spTree>
    <p:extLst>
      <p:ext uri="{BB962C8B-B14F-4D97-AF65-F5344CB8AC3E}">
        <p14:creationId xmlns:p14="http://schemas.microsoft.com/office/powerpoint/2010/main" val="379038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EED9"/>
        </a:solidFill>
        <a:effectLst/>
      </p:bgPr>
    </p:bg>
    <p:spTree>
      <p:nvGrpSpPr>
        <p:cNvPr id="1" name="">
          <a:extLst>
            <a:ext uri="{FF2B5EF4-FFF2-40B4-BE49-F238E27FC236}">
              <a16:creationId xmlns:a16="http://schemas.microsoft.com/office/drawing/2014/main" id="{B61D54C6-3081-3602-7906-D894848EFBD7}"/>
            </a:ext>
          </a:extLst>
        </p:cNvPr>
        <p:cNvGrpSpPr/>
        <p:nvPr/>
      </p:nvGrpSpPr>
      <p:grpSpPr>
        <a:xfrm>
          <a:off x="0" y="0"/>
          <a:ext cx="0" cy="0"/>
          <a:chOff x="0" y="0"/>
          <a:chExt cx="0" cy="0"/>
        </a:xfrm>
      </p:grpSpPr>
      <p:sp>
        <p:nvSpPr>
          <p:cNvPr id="8" name="TextBox 6">
            <a:extLst>
              <a:ext uri="{FF2B5EF4-FFF2-40B4-BE49-F238E27FC236}">
                <a16:creationId xmlns:a16="http://schemas.microsoft.com/office/drawing/2014/main" id="{68D01349-E35E-1B4A-0F44-6DD998C8D860}"/>
              </a:ext>
            </a:extLst>
          </p:cNvPr>
          <p:cNvSpPr txBox="1"/>
          <p:nvPr/>
        </p:nvSpPr>
        <p:spPr>
          <a:xfrm>
            <a:off x="4870999" y="114300"/>
            <a:ext cx="9226001" cy="1082348"/>
          </a:xfrm>
          <a:prstGeom prst="rect">
            <a:avLst/>
          </a:prstGeom>
        </p:spPr>
        <p:txBody>
          <a:bodyPr wrap="square" lIns="0" tIns="0" rIns="0" bIns="0" rtlCol="0" anchor="t">
            <a:spAutoFit/>
          </a:bodyPr>
          <a:lstStyle/>
          <a:p>
            <a:pPr algn="ctr">
              <a:lnSpc>
                <a:spcPts val="8787"/>
              </a:lnSpc>
            </a:pPr>
            <a:r>
              <a:rPr lang="en-US" sz="6276" dirty="0">
                <a:solidFill>
                  <a:srgbClr val="423734"/>
                </a:solidFill>
                <a:latin typeface="DM Serif Display"/>
                <a:ea typeface="DM Serif Display"/>
                <a:cs typeface="DM Serif Display"/>
                <a:sym typeface="DM Serif Display"/>
              </a:rPr>
              <a:t>IMPLEMENTATION</a:t>
            </a:r>
          </a:p>
        </p:txBody>
      </p:sp>
      <p:pic>
        <p:nvPicPr>
          <p:cNvPr id="3" name="Picture 2">
            <a:extLst>
              <a:ext uri="{FF2B5EF4-FFF2-40B4-BE49-F238E27FC236}">
                <a16:creationId xmlns:a16="http://schemas.microsoft.com/office/drawing/2014/main" id="{C65272EC-1C22-D8C0-E1AE-64B76D0B1D70}"/>
              </a:ext>
            </a:extLst>
          </p:cNvPr>
          <p:cNvPicPr>
            <a:picLocks noChangeAspect="1"/>
          </p:cNvPicPr>
          <p:nvPr/>
        </p:nvPicPr>
        <p:blipFill>
          <a:blip r:embed="rId2"/>
          <a:stretch>
            <a:fillRect/>
          </a:stretch>
        </p:blipFill>
        <p:spPr>
          <a:xfrm>
            <a:off x="914400" y="1333500"/>
            <a:ext cx="7478169" cy="8649907"/>
          </a:xfrm>
          <a:prstGeom prst="rect">
            <a:avLst/>
          </a:prstGeom>
        </p:spPr>
      </p:pic>
      <p:pic>
        <p:nvPicPr>
          <p:cNvPr id="5" name="Picture 4">
            <a:extLst>
              <a:ext uri="{FF2B5EF4-FFF2-40B4-BE49-F238E27FC236}">
                <a16:creationId xmlns:a16="http://schemas.microsoft.com/office/drawing/2014/main" id="{4866EB0A-048A-3D2B-FAC6-D4913D484637}"/>
              </a:ext>
            </a:extLst>
          </p:cNvPr>
          <p:cNvPicPr>
            <a:picLocks noChangeAspect="1"/>
          </p:cNvPicPr>
          <p:nvPr/>
        </p:nvPicPr>
        <p:blipFill>
          <a:blip r:embed="rId3"/>
          <a:stretch>
            <a:fillRect/>
          </a:stretch>
        </p:blipFill>
        <p:spPr>
          <a:xfrm>
            <a:off x="9144000" y="1333500"/>
            <a:ext cx="7449590" cy="8516539"/>
          </a:xfrm>
          <a:prstGeom prst="rect">
            <a:avLst/>
          </a:prstGeom>
        </p:spPr>
      </p:pic>
    </p:spTree>
    <p:extLst>
      <p:ext uri="{BB962C8B-B14F-4D97-AF65-F5344CB8AC3E}">
        <p14:creationId xmlns:p14="http://schemas.microsoft.com/office/powerpoint/2010/main" val="15907429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TotalTime>
  <Words>1406</Words>
  <Application>Microsoft Office PowerPoint</Application>
  <PresentationFormat>Custom</PresentationFormat>
  <Paragraphs>93</Paragraphs>
  <Slides>21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DM Serif Display</vt:lpstr>
      <vt:lpstr>Inria Serif Bold</vt:lpstr>
      <vt:lpstr>Inria Serif</vt:lpstr>
      <vt:lpstr>-apple-system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Pink Leaves Project Presentation</dc:title>
  <cp:lastModifiedBy>Aditi Padma</cp:lastModifiedBy>
  <cp:revision>5</cp:revision>
  <dcterms:created xsi:type="dcterms:W3CDTF">2006-08-16T00:00:00Z</dcterms:created>
  <dcterms:modified xsi:type="dcterms:W3CDTF">2024-11-24T12:45:48Z</dcterms:modified>
  <dc:identifier>DAGP5BrVlNs</dc:identifier>
</cp:coreProperties>
</file>

<file path=docProps/thumbnail.jpeg>
</file>